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62" r:id="rId5"/>
    <p:sldId id="263" r:id="rId6"/>
    <p:sldId id="270" r:id="rId7"/>
    <p:sldId id="293" r:id="rId8"/>
    <p:sldId id="292" r:id="rId9"/>
    <p:sldId id="260" r:id="rId10"/>
    <p:sldId id="269" r:id="rId11"/>
    <p:sldId id="268" r:id="rId12"/>
    <p:sldId id="280" r:id="rId13"/>
    <p:sldId id="277" r:id="rId14"/>
    <p:sldId id="278" r:id="rId15"/>
    <p:sldId id="281" r:id="rId16"/>
    <p:sldId id="282" r:id="rId17"/>
    <p:sldId id="283" r:id="rId18"/>
    <p:sldId id="284" r:id="rId19"/>
    <p:sldId id="285" r:id="rId20"/>
    <p:sldId id="296" r:id="rId21"/>
    <p:sldId id="287" r:id="rId22"/>
    <p:sldId id="288" r:id="rId23"/>
    <p:sldId id="289" r:id="rId24"/>
    <p:sldId id="295" r:id="rId25"/>
    <p:sldId id="294" r:id="rId26"/>
    <p:sldId id="257" r:id="rId27"/>
    <p:sldId id="258" r:id="rId28"/>
    <p:sldId id="259" r:id="rId29"/>
  </p:sldIdLst>
  <p:sldSz cx="12192000" cy="6858000"/>
  <p:notesSz cx="6858000" cy="9144000"/>
  <p:embeddedFontLst>
    <p:embeddedFont>
      <p:font typeface="Wingdings 3" panose="05040102010807070707" charset="2"/>
      <p:regular r:id="rId33"/>
    </p:embeddedFont>
    <p:embeddedFont>
      <p:font typeface="Calibri" panose="020F0502020204030204"/>
      <p:regular r:id="rId34"/>
      <p:bold r:id="rId35"/>
      <p:italic r:id="rId36"/>
      <p:bold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entury Gothic" panose="020B0502020202020204" charset="0"/>
      <p:regular r:id="rId42"/>
      <p:bold r:id="rId43"/>
      <p:italic r:id="rId44"/>
      <p:boldItalic r:id="rId45"/>
    </p:embeddedFont>
    <p:embeddedFont>
      <p:font typeface="Lato Black" panose="020F0502020204030203"/>
      <p:bold r:id="rId46"/>
    </p:embeddedFont>
    <p:embeddedFont>
      <p:font typeface="Libre Baskerville" panose="02000000000000000000"/>
      <p:regular r:id="rId4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01DB1C6-62FB-4F9F-8E3F-09540C252FEB}">
          <p14:sldIdLst>
            <p14:sldId id="256"/>
            <p14:sldId id="262"/>
            <p14:sldId id="263"/>
            <p14:sldId id="270"/>
            <p14:sldId id="293"/>
            <p14:sldId id="292"/>
            <p14:sldId id="260"/>
            <p14:sldId id="269"/>
            <p14:sldId id="268"/>
            <p14:sldId id="280"/>
            <p14:sldId id="277"/>
            <p14:sldId id="278"/>
            <p14:sldId id="281"/>
            <p14:sldId id="282"/>
            <p14:sldId id="283"/>
          </p14:sldIdLst>
        </p14:section>
        <p14:section name="Untitled Section" id="{37930C2A-8960-4E5C-A7EA-78C48DC40F6F}">
          <p14:sldIdLst>
            <p14:sldId id="284"/>
            <p14:sldId id="285"/>
            <p14:sldId id="296"/>
            <p14:sldId id="287"/>
            <p14:sldId id="288"/>
            <p14:sldId id="289"/>
            <p14:sldId id="295"/>
            <p14:sldId id="294"/>
            <p14:sldId id="257"/>
            <p14:sldId id="258"/>
            <p14:sldId id="25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7" Type="http://schemas.openxmlformats.org/officeDocument/2006/relationships/font" Target="fonts/font15.fntdata"/><Relationship Id="rId46" Type="http://schemas.openxmlformats.org/officeDocument/2006/relationships/font" Target="fonts/font14.fntdata"/><Relationship Id="rId45" Type="http://schemas.openxmlformats.org/officeDocument/2006/relationships/font" Target="fonts/font13.fntdata"/><Relationship Id="rId44" Type="http://schemas.openxmlformats.org/officeDocument/2006/relationships/font" Target="fonts/font12.fntdata"/><Relationship Id="rId43" Type="http://schemas.openxmlformats.org/officeDocument/2006/relationships/font" Target="fonts/font11.fntdata"/><Relationship Id="rId42" Type="http://schemas.openxmlformats.org/officeDocument/2006/relationships/font" Target="fonts/font10.fntdata"/><Relationship Id="rId41" Type="http://schemas.openxmlformats.org/officeDocument/2006/relationships/font" Target="fonts/font9.fntdata"/><Relationship Id="rId40" Type="http://schemas.openxmlformats.org/officeDocument/2006/relationships/font" Target="fonts/font8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7.fntdata"/><Relationship Id="rId38" Type="http://schemas.openxmlformats.org/officeDocument/2006/relationships/font" Target="fonts/font6.fntdata"/><Relationship Id="rId37" Type="http://schemas.openxmlformats.org/officeDocument/2006/relationships/font" Target="fonts/font5.fntdata"/><Relationship Id="rId36" Type="http://schemas.openxmlformats.org/officeDocument/2006/relationships/font" Target="fonts/font4.fntdata"/><Relationship Id="rId35" Type="http://schemas.openxmlformats.org/officeDocument/2006/relationships/font" Target="fonts/font3.fntdata"/><Relationship Id="rId34" Type="http://schemas.openxmlformats.org/officeDocument/2006/relationships/font" Target="fonts/font2.fntdata"/><Relationship Id="rId33" Type="http://schemas.openxmlformats.org/officeDocument/2006/relationships/font" Target="fonts/font1.fntdata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image" Target="../media/image4.png"/><Relationship Id="rId20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2.png"/><Relationship Id="rId18" Type="http://schemas.openxmlformats.org/officeDocument/2006/relationships/image" Target="../media/image1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</a:fld>
            <a:endParaRPr lang="en-I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1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92" y="0"/>
            <a:ext cx="12190815" cy="669409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/>
          <p:nvPr/>
        </p:nvSpPr>
        <p:spPr>
          <a:xfrm>
            <a:off x="2472904" y="3717986"/>
            <a:ext cx="724618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rPr>
              <a:t>DATA ANALYSIS ON FLATS PRICES IN HYDERABAD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Price Analysis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11101173" cy="1655782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In the above histogram plot the highest price is available in 600 </a:t>
            </a:r>
            <a:r>
              <a:rPr lang="en-US" dirty="0" err="1"/>
              <a:t>prices.the</a:t>
            </a:r>
            <a:r>
              <a:rPr lang="en-US" dirty="0"/>
              <a:t> maximum distribution in between 0-50 prices.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In the above box plot we can see that outlier are visualized in the price.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4098" y="1604085"/>
            <a:ext cx="5299417" cy="34722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880" y="1604085"/>
            <a:ext cx="5912441" cy="347229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410311"/>
          </a:xfrm>
        </p:spPr>
        <p:txBody>
          <a:bodyPr/>
          <a:lstStyle/>
          <a:p>
            <a:pPr algn="ctr"/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 Plot Area Analysis</a:t>
            </a:r>
            <a:endParaRPr lang="en-IN" sz="24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4955" y="863028"/>
            <a:ext cx="8825658" cy="4294597"/>
          </a:xfrm>
          <a:prstGeom prst="rect">
            <a:avLst/>
          </a:prstGeom>
        </p:spPr>
      </p:pic>
      <p:sp>
        <p:nvSpPr>
          <p:cNvPr id="5" name="Subtitle 2"/>
          <p:cNvSpPr txBox="1"/>
          <p:nvPr/>
        </p:nvSpPr>
        <p:spPr>
          <a:xfrm>
            <a:off x="1154955" y="5157626"/>
            <a:ext cx="8825658" cy="97604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571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count plot area shows that there are more areas 70 above.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Muthangi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the highest count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area,while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Gudla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Pochampally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lowest.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420585"/>
          </a:xfrm>
        </p:spPr>
        <p:txBody>
          <a:bodyPr/>
          <a:lstStyle/>
          <a:p>
            <a:pPr algn="ctr"/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Box plot area analysis</a:t>
            </a:r>
            <a:endParaRPr lang="en-IN" sz="24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19884" y="4448710"/>
            <a:ext cx="964743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area with area 10 and above are visualized in boxplot as outliers.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0172" y="1130156"/>
            <a:ext cx="7664520" cy="438706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28014"/>
          </a:xfrm>
        </p:spPr>
        <p:txBody>
          <a:bodyPr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Square feet analysis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6111" y="1315092"/>
            <a:ext cx="9861924" cy="1001784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below Density plot most of the flats are in 1000Square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feets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below hist plot most of the flats are in 500-1500square </a:t>
            </a:r>
            <a:r>
              <a:rPr lang="en-IN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feets</a:t>
            </a:r>
            <a:r>
              <a: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6111" y="2949058"/>
            <a:ext cx="4978258" cy="37085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2994" y="2959707"/>
            <a:ext cx="4667250" cy="370859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Bedroom analysis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46111" y="4921321"/>
            <a:ext cx="10234221" cy="91951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hist plot shows that there 2Bedrooms are high 1Bedroom are low.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above count plot shows that the 2Bedrooms are high 1Bedroom are low.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365" y="1289406"/>
            <a:ext cx="5257800" cy="34315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678" y="1289406"/>
            <a:ext cx="5072009" cy="343156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43909" y="1787648"/>
            <a:ext cx="3739903" cy="37399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7224" y="364439"/>
            <a:ext cx="5092906" cy="966010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 Plot Bedrooms Analysis 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08188" y="1787648"/>
            <a:ext cx="5084979" cy="3339155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pie chat shows percentage of bedrooms.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2Bedrooms has the highest availability of areas, accounting for 77%.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1Bedrooms is the lowest bedrooms in area comprising only 0%.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3Bedrooms is an average availability of area at 22%.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7772" y="245149"/>
            <a:ext cx="5092906" cy="941518"/>
          </a:xfrm>
        </p:spPr>
        <p:txBody>
          <a:bodyPr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CATEGORICAL VS NUMERICAL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017142" y="5422903"/>
            <a:ext cx="9020710" cy="1095629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pie chat shows percentage of price on  top 15 areas.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price of the area in jubilee hills is high.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0498" y="1186667"/>
            <a:ext cx="9864352" cy="384253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68688" y="184078"/>
            <a:ext cx="5173928" cy="1447800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CATEGORICAL VS NUMERICAL</a:t>
            </a:r>
            <a:endParaRPr lang="en-IN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093308" y="2379266"/>
            <a:ext cx="3401063" cy="2895599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box plot there is no outliers between Area vs Price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03048" y="1997410"/>
            <a:ext cx="6401960" cy="40274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36343"/>
          </a:xfrm>
        </p:spPr>
        <p:txBody>
          <a:bodyPr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CATEGORICAL VS NUMERICAL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9337" y="1582220"/>
            <a:ext cx="10013325" cy="89163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graph depicts that the area consists of one outliers is visualized.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This Bar plot shows top 15 area of prices can know that the price of the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Kokapet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area is high.</a:t>
            </a:r>
            <a:endParaRPr lang="en-IN" sz="1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601" y="2630839"/>
            <a:ext cx="4331123" cy="34315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472" y="2630840"/>
            <a:ext cx="6156498" cy="343156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NUMERICAL VS NUMERICAL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34948" y="5611967"/>
            <a:ext cx="9321369" cy="950413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graph depicts that the price of the consists of one outliers is visualized.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9624" y="1325366"/>
            <a:ext cx="10605643" cy="405358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/>
        </p:nvPicPr>
        <p:blipFill rotWithShape="1">
          <a:blip r:embed="rId2">
            <a:alphaModFix amt="25000"/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t="963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Team Size :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 Members</a:t>
            </a:r>
            <a:b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Name :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Divya Pillala</a:t>
            </a:r>
            <a:b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3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B.Tech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–(IT)</a:t>
            </a:r>
            <a:b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Graduated From SVS College(JNTU University)</a:t>
            </a:r>
            <a:b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Name :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Swetha Motapothula</a:t>
            </a:r>
            <a:b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3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B.Tech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–( </a:t>
            </a:r>
            <a:r>
              <a:rPr lang="en-IN" sz="23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CSE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Graduated From BITS COLLEGE-(JNTU University)</a:t>
            </a:r>
            <a:b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554774"/>
          </a:xfrm>
        </p:spPr>
        <p:txBody>
          <a:bodyPr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NUMERICAL VS NUMERICAL</a:t>
            </a:r>
            <a:b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52462" y="1171254"/>
            <a:ext cx="9960741" cy="1036004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Scatter plot shows that most flats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sqft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about  and the price is between 100 to 300.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</a:t>
            </a:r>
            <a:r>
              <a: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above bar plot shows that 4bedrooms consist of more price.</a:t>
            </a:r>
            <a:endParaRPr lang="en-IN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1Bedrooms consist of less price.</a:t>
            </a:r>
            <a:endParaRPr lang="en-IN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7" name="Text Placeholder 16"/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8" name="Text Placeholder 17"/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162" y="2503239"/>
            <a:ext cx="5961794" cy="39168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905" y="2488420"/>
            <a:ext cx="5448300" cy="391686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353623" y="678093"/>
            <a:ext cx="3401064" cy="488877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SCATTER PLOT</a:t>
            </a:r>
            <a:endParaRPr lang="en-IN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928922" y="1783365"/>
            <a:ext cx="3401063" cy="2895599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 plot shows that 3Bedrooms and 4Bedrooms are more  and the price is up to 600.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4614" y="1609269"/>
            <a:ext cx="6969021" cy="396823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1206" y="415810"/>
            <a:ext cx="5092906" cy="665545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 PLOT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97285" y="5586575"/>
            <a:ext cx="8733033" cy="1076216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From the Pair Plot we can describe completely about price , square feet , square feet price with related to area.</a:t>
            </a:r>
            <a:endParaRPr lang="en-IN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51398" y="1202077"/>
            <a:ext cx="7901683" cy="4263776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1322" y="1078786"/>
            <a:ext cx="5092906" cy="851617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HEAT MAP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9687" y="2958957"/>
            <a:ext cx="5084979" cy="3113069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my dataset there the diagonal line shows strong relation.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no significant relationship between columns.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are positive , so we can analyze that there are few points where the correlation between two columns are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paritially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relation.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 map represents the correlation between Price, Square feet and Square feet price.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0" y="2268395"/>
            <a:ext cx="5616540" cy="412432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/>
          <p:nvPr/>
        </p:nvSpPr>
        <p:spPr>
          <a:xfrm>
            <a:off x="427656" y="416554"/>
            <a:ext cx="6099463" cy="978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Lato Black" panose="020F0502020204030203"/>
              <a:buNone/>
            </a:pP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Lato Black" panose="020F0502020204030203"/>
              <a:cs typeface="Times New Roman" panose="02020603050405020304" pitchFamily="18" charset="0"/>
              <a:sym typeface="Lato Black" panose="020F0502020204030203"/>
            </a:endParaRPr>
          </a:p>
          <a:p>
            <a:pPr marL="0" marR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Lato Black" panose="020F0502020204030203"/>
              <a:buNone/>
            </a:pP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Lato Black" panose="020F0502020204030203"/>
              <a:cs typeface="Times New Roman" panose="02020603050405020304" pitchFamily="18" charset="0"/>
              <a:sym typeface="Lato Black" panose="020F0502020204030203"/>
            </a:endParaRPr>
          </a:p>
          <a:p>
            <a:pPr marL="0" marR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Lato Black" panose="020F0502020204030203"/>
              <a:buNone/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Lato Black" panose="020F0502020204030203"/>
                <a:cs typeface="Times New Roman" panose="02020603050405020304" pitchFamily="18" charset="0"/>
                <a:sym typeface="Lato Black" panose="020F0502020204030203"/>
              </a:rPr>
              <a:t>CHALLEGES FACES</a:t>
            </a:r>
            <a:endParaRPr sz="2400" b="1" i="0" u="none" strike="noStrike" cap="none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 panose="020F0502020204030204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45222" y="1520575"/>
            <a:ext cx="820134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 to dynamic Website , the length of data frame is changing when we run the code repeatedly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page has null values and data missing even though it is present in webpage.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had gone through each page and checked for any data present but is missing when extracted and added them manually using python.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I had to replace more data I just have not done any operation on that particular column 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type 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 visualization is mainly depends on categorical and numerical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data,so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according to data type we need to take suitable graph.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here by conclude by sharing my observations in this particular project 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my problem statement was Real estates flat using prices in different areas.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Muthungi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consist of more no of flats and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Gudla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Pochampally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consist of less no of flats.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price of flats in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Kokapet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more higher than other areas where as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Nallagandla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 consists of less cost in areas.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8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9633"/>
          </a:xfrm>
        </p:spPr>
        <p:txBody>
          <a:bodyPr/>
          <a:lstStyle/>
          <a:p>
            <a:br>
              <a:rPr lang="en-US" dirty="0"/>
            </a:br>
            <a:r>
              <a:rPr lang="en-IN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5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6466516" y="1850749"/>
            <a:ext cx="4465643" cy="2834317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 txBox="1"/>
          <p:nvPr/>
        </p:nvSpPr>
        <p:spPr>
          <a:xfrm>
            <a:off x="1244600" y="2997200"/>
            <a:ext cx="366183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Libre Baskerville" panose="02000000000000000000"/>
              <a:buNone/>
            </a:pPr>
            <a:r>
              <a:rPr lang="en-IN" sz="4400" b="0" i="0" u="none" strike="noStrike" cap="none" dirty="0">
                <a:solidFill>
                  <a:schemeClr val="accent1">
                    <a:lumMod val="60000"/>
                    <a:lumOff val="40000"/>
                  </a:schemeClr>
                </a:solidFill>
                <a:latin typeface="Libre Baskerville" panose="02000000000000000000"/>
                <a:ea typeface="Libre Baskerville" panose="02000000000000000000"/>
                <a:cs typeface="Libre Baskerville" panose="02000000000000000000"/>
                <a:sym typeface="Libre Baskerville" panose="02000000000000000000"/>
              </a:rPr>
              <a:t>THANK YOU</a:t>
            </a:r>
            <a:endParaRPr sz="1800" b="0" i="0" u="none" strike="noStrike" cap="none" dirty="0">
              <a:solidFill>
                <a:schemeClr val="accent1">
                  <a:lumMod val="60000"/>
                  <a:lumOff val="40000"/>
                </a:schemeClr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061" y="914400"/>
            <a:ext cx="9569552" cy="662731"/>
          </a:xfrm>
        </p:spPr>
        <p:txBody>
          <a:bodyPr/>
          <a:lstStyle/>
          <a:p>
            <a:b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Agenda: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69203" y="1724637"/>
            <a:ext cx="8880525" cy="4409035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Ø"/>
            </a:pPr>
            <a:r>
              <a:rPr lang="en-IN" sz="1900" cap="non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Business Problem and Use Case Domain Understanding </a:t>
            </a:r>
            <a:endParaRPr lang="en-IN" sz="1900" cap="none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Ø"/>
            </a:pPr>
            <a:r>
              <a:rPr lang="en-IN" sz="1900" cap="non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Objective of </a:t>
            </a:r>
            <a:r>
              <a:rPr lang="en-IN" sz="1900" cap="none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IN" sz="1900" cap="non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 Project</a:t>
            </a:r>
            <a:endParaRPr lang="en-IN" sz="1900" cap="none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Ø"/>
            </a:pPr>
            <a:r>
              <a:rPr lang="en-IN" sz="1900" cap="non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Web Scrapping-Details(Websites , Processor we followed)</a:t>
            </a:r>
            <a:endParaRPr lang="en-IN" sz="1900" cap="none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Ø"/>
            </a:pPr>
            <a:r>
              <a:rPr lang="en-IN" sz="1900" cap="none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Summary of the Data</a:t>
            </a:r>
            <a:endParaRPr lang="en-IN" sz="1900" cap="none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IN" sz="1900" b="1" cap="non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Exploratory Data Analysis:</a:t>
            </a:r>
            <a:endParaRPr lang="en-IN" sz="1900" b="1" cap="none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Ø"/>
            </a:pPr>
            <a:r>
              <a:rPr lang="en-IN" sz="1900" cap="none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</a:t>
            </a:r>
            <a:r>
              <a:rPr lang="en-IN" sz="1900" cap="non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Cleaning</a:t>
            </a:r>
            <a:endParaRPr lang="en-IN" sz="1900" cap="none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Ø"/>
            </a:pPr>
            <a:r>
              <a:rPr lang="en-IN" sz="1900" cap="none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Univariate Analysis</a:t>
            </a:r>
            <a:endParaRPr lang="en-IN" sz="1900" cap="none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Ø"/>
            </a:pPr>
            <a:r>
              <a:rPr lang="en-IN" sz="1900" cap="none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Bivariate Analysis</a:t>
            </a:r>
            <a:endParaRPr lang="en-IN" sz="1900" cap="none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Ø"/>
            </a:pPr>
            <a:r>
              <a:rPr lang="en-IN" sz="1900" cap="none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  <a:endParaRPr lang="en-IN" sz="1900" cap="none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Ø"/>
            </a:pPr>
            <a:r>
              <a:rPr lang="en-IN" sz="1900" cap="none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Your Experience/Challenges working on Web Scrapping-Data Analysis Project</a:t>
            </a:r>
            <a:r>
              <a:rPr lang="en-IN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86740">
              <a:lnSpc>
                <a:spcPct val="107000"/>
              </a:lnSpc>
              <a:spcAft>
                <a:spcPts val="800"/>
              </a:spcAft>
            </a:pPr>
            <a:endParaRPr lang="en-IN" sz="4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 AND LIBRARIES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995" y="2060575"/>
            <a:ext cx="8947785" cy="419608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SCRIPTING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Beautiful Soup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Expression really helped well in manipulating the data as per requirements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NumPy and Pandas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 born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0" name="Content Placeholder 99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840095" y="979170"/>
            <a:ext cx="4318000" cy="28765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543875"/>
          </a:xfrm>
        </p:spPr>
        <p:txBody>
          <a:bodyPr/>
          <a:lstStyle/>
          <a:p>
            <a:pPr algn="ctr"/>
            <a:r>
              <a:rPr lang="en-IN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 Of The Project</a:t>
            </a:r>
            <a:endParaRPr lang="en-IN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996594"/>
            <a:ext cx="9314684" cy="5251806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SITE:</a:t>
            </a:r>
            <a:r>
              <a:rPr lang="en-US" sz="1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PROPERTY WALA-FLAT</a:t>
            </a: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buNone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DBDE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objective of this project is to identify the best Flat Prices in Hyderabad based on the Area, Prices , Square Feet and Square Feet Price.</a:t>
            </a:r>
            <a:endParaRPr lang="en-US" sz="1800" dirty="0">
              <a:solidFill>
                <a:srgbClr val="DBDEE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sz="180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70267" y="996593"/>
            <a:ext cx="4180599" cy="20137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07099"/>
          </a:xfrm>
        </p:spPr>
        <p:txBody>
          <a:bodyPr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, we have used this website to get the data.</a:t>
            </a:r>
            <a:endParaRPr lang="en-IN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we get the data and perform exploratory data analysis.</a:t>
            </a:r>
            <a:endParaRPr lang="en-IN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4813" y="965771"/>
            <a:ext cx="9448400" cy="436651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175" y="323533"/>
            <a:ext cx="9374438" cy="5984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b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AFTER SCRAPPING:</a:t>
            </a:r>
            <a:br>
              <a:rPr lang="en-IN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FEAUTURES: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Areas 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Square feet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Square feet Prize 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Bed rooms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Posted date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cat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0602" y="2013735"/>
            <a:ext cx="8763856" cy="44076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7187" y="625868"/>
            <a:ext cx="3401064" cy="596757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  <a:endParaRPr lang="en-IN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784724" y="1366464"/>
            <a:ext cx="6814799" cy="4658416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4404" y="1438839"/>
            <a:ext cx="3401063" cy="3980322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Identifying Null values.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Identifying Missing values.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Treating row and columns with null values and missing values.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Extracting required data from columns to create another column using Regular expression.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Treating columns and converting required columns from objects to int or float data types.</a:t>
            </a:r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62374"/>
          </a:xfrm>
        </p:spPr>
        <p:txBody>
          <a:bodyPr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03312" y="986320"/>
            <a:ext cx="8946541" cy="526208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UNIVARIATE ANALYSIS: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Univariate to analysis is done on each variable or feature in the dataset.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Categorical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Numerical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BIVARIATE ANALYSIS: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performed on two features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Categorical vs Categorical(Count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plot,Heat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map,Bar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chat)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Numerical vs Categorical(Box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plot,Histogram,Pie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chat)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Numerical vs Numerical(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Scatterplot,Heat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map,Box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plot)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5057</Words>
  <Application>WPS Presentation</Application>
  <PresentationFormat>Widescreen</PresentationFormat>
  <Paragraphs>191</Paragraphs>
  <Slides>26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40" baseType="lpstr">
      <vt:lpstr>Arial</vt:lpstr>
      <vt:lpstr>SimSun</vt:lpstr>
      <vt:lpstr>Wingdings</vt:lpstr>
      <vt:lpstr>Wingdings 3</vt:lpstr>
      <vt:lpstr>Arial</vt:lpstr>
      <vt:lpstr>Calibri</vt:lpstr>
      <vt:lpstr>Times New Roman</vt:lpstr>
      <vt:lpstr>Calibri</vt:lpstr>
      <vt:lpstr>Microsoft YaHei</vt:lpstr>
      <vt:lpstr>Arial Unicode MS</vt:lpstr>
      <vt:lpstr>Century Gothic</vt:lpstr>
      <vt:lpstr>Lato Black</vt:lpstr>
      <vt:lpstr>Libre Baskerville</vt:lpstr>
      <vt:lpstr>Ion</vt:lpstr>
      <vt:lpstr>PowerPoint 演示文稿</vt:lpstr>
      <vt:lpstr>Team Size : 2 Members  Name : Divya Pillala B.Tech –(IT) Graduated From SVS College(JNTU University)  Name : Swetha Motapothula B.Tech –( CSE) Graduated From BITS COLLEGE-(JNTU University) </vt:lpstr>
      <vt:lpstr> Agenda:</vt:lpstr>
      <vt:lpstr>MODULES AND LIBRARIES</vt:lpstr>
      <vt:lpstr>Objective Of The Project</vt:lpstr>
      <vt:lpstr>DATA COLLECTION</vt:lpstr>
      <vt:lpstr>      DATASET AFTER SCRAPPING:  FEAUTURES:  Areas   Price  Square feet  Square feet Prize   Bed rooms  Posted date  Price cat</vt:lpstr>
      <vt:lpstr>DATA CLEANING</vt:lpstr>
      <vt:lpstr>DATA VISUALIZATION</vt:lpstr>
      <vt:lpstr>Price Analysis</vt:lpstr>
      <vt:lpstr>Count Plot Area Analysis</vt:lpstr>
      <vt:lpstr>Box plot area analysis</vt:lpstr>
      <vt:lpstr>Square feet analysis</vt:lpstr>
      <vt:lpstr>Bedroom analysis</vt:lpstr>
      <vt:lpstr>Pie Plot Bedrooms Analysis </vt:lpstr>
      <vt:lpstr>CATEGORICAL VS NUMERICAL</vt:lpstr>
      <vt:lpstr>CATEGORICAL VS NUMERICAL</vt:lpstr>
      <vt:lpstr>CATEGORICAL VS NUMERICAL</vt:lpstr>
      <vt:lpstr>NUMERICAL VS NUMERICAL</vt:lpstr>
      <vt:lpstr>NUMERICAL VS NUMERICAL </vt:lpstr>
      <vt:lpstr>SCATTER PLOT</vt:lpstr>
      <vt:lpstr>PAIR PLOT</vt:lpstr>
      <vt:lpstr>HEAT MAP</vt:lpstr>
      <vt:lpstr>PowerPoint 演示文稿</vt:lpstr>
      <vt:lpstr> CONCLUSION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Raghu Ram Aduri</dc:creator>
  <cp:lastModifiedBy>chinnu</cp:lastModifiedBy>
  <cp:revision>4</cp:revision>
  <dcterms:created xsi:type="dcterms:W3CDTF">2021-02-16T05:19:00Z</dcterms:created>
  <dcterms:modified xsi:type="dcterms:W3CDTF">2023-08-17T06:25:06Z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1D92D212F8704B02BE16C9ED166E937B_12</vt:lpwstr>
  </property>
  <property fmtid="{D5CDD505-2E9C-101B-9397-08002B2CF9AE}" pid="3" name="KSOProductBuildVer">
    <vt:lpwstr>1033-12.2.0.13110</vt:lpwstr>
  </property>
</Properties>
</file>